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2"/>
  </p:notesMasterIdLst>
  <p:sldIdLst>
    <p:sldId id="256" r:id="rId2"/>
    <p:sldId id="259" r:id="rId3"/>
    <p:sldId id="295" r:id="rId4"/>
    <p:sldId id="296" r:id="rId5"/>
    <p:sldId id="297" r:id="rId6"/>
    <p:sldId id="298" r:id="rId7"/>
    <p:sldId id="299" r:id="rId8"/>
    <p:sldId id="260" r:id="rId9"/>
    <p:sldId id="301" r:id="rId10"/>
    <p:sldId id="300" r:id="rId11"/>
    <p:sldId id="258" r:id="rId12"/>
    <p:sldId id="302" r:id="rId13"/>
    <p:sldId id="257" r:id="rId14"/>
    <p:sldId id="293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4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5174D-F907-4E69-AB44-133422449695}" type="datetimeFigureOut">
              <a:rPr lang="sv-SE" smtClean="0"/>
              <a:t>2019-12-14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DEA99-1A78-4684-9B60-0D3603DE8C6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8007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DEA99-1A78-4684-9B60-0D3603DE8C61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2525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DEA99-1A78-4684-9B60-0D3603DE8C61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7834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DEA99-1A78-4684-9B60-0D3603DE8C61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7051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DEA99-1A78-4684-9B60-0D3603DE8C61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0650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DEA99-1A78-4684-9B60-0D3603DE8C61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6272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DEA99-1A78-4684-9B60-0D3603DE8C61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040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DEA99-1A78-4684-9B60-0D3603DE8C61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3394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DEA99-1A78-4684-9B60-0D3603DE8C61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6566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DEA99-1A78-4684-9B60-0D3603DE8C61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71659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DEA99-1A78-4684-9B60-0D3603DE8C61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18167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DEA99-1A78-4684-9B60-0D3603DE8C61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624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DEA99-1A78-4684-9B60-0D3603DE8C61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48045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DEA99-1A78-4684-9B60-0D3603DE8C61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08130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DEA99-1A78-4684-9B60-0D3603DE8C61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79115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DEA99-1A78-4684-9B60-0D3603DE8C61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7316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DEA99-1A78-4684-9B60-0D3603DE8C61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0488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DEA99-1A78-4684-9B60-0D3603DE8C61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5565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DEA99-1A78-4684-9B60-0D3603DE8C61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3293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DEA99-1A78-4684-9B60-0D3603DE8C61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7351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DEA99-1A78-4684-9B60-0D3603DE8C61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6984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DEA99-1A78-4684-9B60-0D3603DE8C61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8493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DEA99-1A78-4684-9B60-0D3603DE8C61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2496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eskriv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 för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t eller fals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6WVAQrxt4A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4C634C7-4AF5-420A-9A04-64C2873880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43B8847-A9AA-4D2C-BAC6-62D3E2BEC1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1026" name="Picture 2" descr="Viktor Rydberg.">
            <a:extLst>
              <a:ext uri="{FF2B5EF4-FFF2-40B4-BE49-F238E27FC236}">
                <a16:creationId xmlns:a16="http://schemas.microsoft.com/office/drawing/2014/main" id="{01BC3F7F-B367-4591-AA91-6A64D8DE8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80"/>
            <a:ext cx="13019144" cy="733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969B8167-3353-4F6C-88B8-36D885CA289F}"/>
              </a:ext>
            </a:extLst>
          </p:cNvPr>
          <p:cNvSpPr txBox="1"/>
          <p:nvPr/>
        </p:nvSpPr>
        <p:spPr>
          <a:xfrm>
            <a:off x="559558" y="859808"/>
            <a:ext cx="637350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0" dirty="0"/>
              <a:t>Viktor Rydberg</a:t>
            </a:r>
          </a:p>
          <a:p>
            <a:r>
              <a:rPr lang="sv-SE" sz="2400" dirty="0"/>
              <a:t>- Svensk författare, poet, journalist, religionsfilosof, tecknare</a:t>
            </a:r>
          </a:p>
          <a:p>
            <a:r>
              <a:rPr lang="sv-SE" sz="6000" dirty="0"/>
              <a:t>(1828-1895)</a:t>
            </a:r>
          </a:p>
        </p:txBody>
      </p:sp>
    </p:spTree>
    <p:extLst>
      <p:ext uri="{BB962C8B-B14F-4D97-AF65-F5344CB8AC3E}">
        <p14:creationId xmlns:p14="http://schemas.microsoft.com/office/powerpoint/2010/main" val="1251114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7BCDCAA-D930-4E8E-B3E9-3E8F666C7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7EAB7C2-5A15-4442-B566-13BA551B2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122" name="Picture 2" descr="Bildresultat för tomte i stallet&quot;">
            <a:extLst>
              <a:ext uri="{FF2B5EF4-FFF2-40B4-BE49-F238E27FC236}">
                <a16:creationId xmlns:a16="http://schemas.microsoft.com/office/drawing/2014/main" id="{84608508-FCF7-4659-8D56-7B2B7D37B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" y="-344557"/>
            <a:ext cx="12435840" cy="919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629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2077F1-0E07-4AB9-8736-8794B04BD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B28675C-4AAD-4DC0-944C-97D88164A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074" name="Picture 2" descr="Jenny Nyström - Tomten och katten tar en tupplur - julkort">
            <a:extLst>
              <a:ext uri="{FF2B5EF4-FFF2-40B4-BE49-F238E27FC236}">
                <a16:creationId xmlns:a16="http://schemas.microsoft.com/office/drawing/2014/main" id="{25910D71-1C8C-4CF6-82B2-868DA27A7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590" y="-636104"/>
            <a:ext cx="13131179" cy="984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72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9BEB32E-ABF4-4642-8887-048A9C6F5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CB6CE17-EF8F-431D-BE27-4561A6F59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172" name="Picture 4" descr="Bildresultat för tjock jultomte&quot;">
            <a:extLst>
              <a:ext uri="{FF2B5EF4-FFF2-40B4-BE49-F238E27FC236}">
                <a16:creationId xmlns:a16="http://schemas.microsoft.com/office/drawing/2014/main" id="{DFB60DBE-4C60-4E8F-887D-2DEF39144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3454965" cy="756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9781E3DC-6DA2-4DF4-916F-088A47E3DA75}"/>
              </a:ext>
            </a:extLst>
          </p:cNvPr>
          <p:cNvSpPr txBox="1"/>
          <p:nvPr/>
        </p:nvSpPr>
        <p:spPr>
          <a:xfrm>
            <a:off x="422345" y="437905"/>
            <a:ext cx="31672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dirty="0">
                <a:solidFill>
                  <a:schemeClr val="bg1"/>
                </a:solidFill>
              </a:rPr>
              <a:t>Den tomte (Jultomten) vi känner till idag. </a:t>
            </a:r>
          </a:p>
        </p:txBody>
      </p:sp>
    </p:spTree>
    <p:extLst>
      <p:ext uri="{BB962C8B-B14F-4D97-AF65-F5344CB8AC3E}">
        <p14:creationId xmlns:p14="http://schemas.microsoft.com/office/powerpoint/2010/main" val="2152384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85E018B-7035-4A66-9364-D9CAC06F1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911687" cy="6865212"/>
          </a:xfrm>
          <a:prstGeom prst="rect">
            <a:avLst/>
          </a:prstGeom>
        </p:spPr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C34C9C2F-6124-46AB-90DC-B33BC5444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4113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633" y="620688"/>
            <a:ext cx="6432249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7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" y="1170378"/>
            <a:ext cx="12188825" cy="451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0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" y="1060274"/>
            <a:ext cx="12188825" cy="473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9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" y="1137644"/>
            <a:ext cx="12188825" cy="458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8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" y="1107886"/>
            <a:ext cx="12188825" cy="464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7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" y="1146571"/>
            <a:ext cx="12188825" cy="456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9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337F7A0A-5539-466C-BD63-904D7971C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3414" y="-121993"/>
            <a:ext cx="14691053" cy="760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928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" y="1101935"/>
            <a:ext cx="12188825" cy="465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0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" y="1072177"/>
            <a:ext cx="12188825" cy="471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8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" y="991830"/>
            <a:ext cx="12188825" cy="487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1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" y="1075152"/>
            <a:ext cx="12188825" cy="470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7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" y="1298337"/>
            <a:ext cx="12188825" cy="426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" y="1170378"/>
            <a:ext cx="12188825" cy="451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8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" y="1271554"/>
            <a:ext cx="12188825" cy="431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4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" y="1194184"/>
            <a:ext cx="12188825" cy="446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7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" y="1170378"/>
            <a:ext cx="12188825" cy="451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4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A94DED7-0A28-4AD9-8747-E94113225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6F175609-91A3-416E-BC3D-7548FDE02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A3B0D54-9DF0-4FF8-A0AA-B4234DF35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A0C6E385-F3D9-485A-B08D-C4CB1E074E4E}"/>
              </a:ext>
            </a:extLst>
          </p:cNvPr>
          <p:cNvSpPr txBox="1"/>
          <p:nvPr/>
        </p:nvSpPr>
        <p:spPr>
          <a:xfrm>
            <a:off x="540279" y="1795849"/>
            <a:ext cx="3778870" cy="31148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err="1">
                <a:solidFill>
                  <a:srgbClr val="FEFFFF"/>
                </a:solidFill>
                <a:latin typeface="+mj-lt"/>
                <a:ea typeface="+mj-ea"/>
                <a:cs typeface="+mj-cs"/>
              </a:rPr>
              <a:t>Läkare</a:t>
            </a:r>
            <a:r>
              <a:rPr lang="en-US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j-lt"/>
                <a:ea typeface="+mj-ea"/>
                <a:cs typeface="+mj-cs"/>
              </a:rPr>
              <a:t>utan</a:t>
            </a:r>
            <a:r>
              <a:rPr lang="en-US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j-lt"/>
                <a:ea typeface="+mj-ea"/>
                <a:cs typeface="+mj-cs"/>
              </a:rPr>
              <a:t>gränsers</a:t>
            </a:r>
            <a:r>
              <a:rPr lang="en-US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j-lt"/>
                <a:ea typeface="+mj-ea"/>
                <a:cs typeface="+mj-cs"/>
              </a:rPr>
              <a:t>annons</a:t>
            </a:r>
            <a:r>
              <a:rPr lang="en-US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j-lt"/>
                <a:ea typeface="+mj-ea"/>
                <a:cs typeface="+mj-cs"/>
              </a:rPr>
              <a:t>tunnelbanan</a:t>
            </a:r>
            <a:r>
              <a:rPr lang="en-US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j-lt"/>
                <a:ea typeface="+mj-ea"/>
                <a:cs typeface="+mj-cs"/>
              </a:rPr>
              <a:t>som</a:t>
            </a:r>
            <a:r>
              <a:rPr lang="en-US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j-lt"/>
                <a:ea typeface="+mj-ea"/>
                <a:cs typeface="+mj-cs"/>
              </a:rPr>
              <a:t>anspelar</a:t>
            </a:r>
            <a:r>
              <a:rPr lang="en-US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j-lt"/>
                <a:ea typeface="+mj-ea"/>
                <a:cs typeface="+mj-cs"/>
              </a:rPr>
              <a:t>på</a:t>
            </a:r>
            <a:r>
              <a:rPr lang="en-US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+mj-lt"/>
                <a:ea typeface="+mj-ea"/>
                <a:cs typeface="+mj-cs"/>
              </a:rPr>
              <a:t>Rydbergs</a:t>
            </a:r>
            <a:r>
              <a:rPr lang="en-US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 ”</a:t>
            </a:r>
            <a:r>
              <a:rPr lang="en-US" dirty="0" err="1">
                <a:solidFill>
                  <a:srgbClr val="FEFFFF"/>
                </a:solidFill>
                <a:latin typeface="+mj-lt"/>
                <a:ea typeface="+mj-ea"/>
                <a:cs typeface="+mj-cs"/>
              </a:rPr>
              <a:t>Tomten</a:t>
            </a:r>
            <a:r>
              <a:rPr lang="en-US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”. 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5295" r="1" b="22792"/>
          <a:stretch/>
        </p:blipFill>
        <p:spPr>
          <a:xfrm>
            <a:off x="4639732" y="10"/>
            <a:ext cx="7552267" cy="6857990"/>
          </a:xfrm>
          <a:prstGeom prst="rect">
            <a:avLst/>
          </a:prstGeom>
        </p:spPr>
      </p:pic>
      <p:sp>
        <p:nvSpPr>
          <p:cNvPr id="46" name="Freeform 5">
            <a:extLst>
              <a:ext uri="{FF2B5EF4-FFF2-40B4-BE49-F238E27FC236}">
                <a16:creationId xmlns:a16="http://schemas.microsoft.com/office/drawing/2014/main" id="{64D236DE-BD07-488F-B236-DDEEFFF72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9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0E80CBC-671E-4E09-BD1A-99D199D90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3A36722-1F43-40B5-BC54-31669A3A7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7BF1186-21EC-40FE-987B-B368C60B3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632788" cy="9474591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CAB5E7F4-C263-4D51-B731-BAD553E91988}"/>
              </a:ext>
            </a:extLst>
          </p:cNvPr>
          <p:cNvSpPr txBox="1"/>
          <p:nvPr/>
        </p:nvSpPr>
        <p:spPr>
          <a:xfrm>
            <a:off x="217077" y="6467712"/>
            <a:ext cx="3525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b="1" dirty="0">
                <a:solidFill>
                  <a:schemeClr val="bg1"/>
                </a:solidFill>
              </a:rPr>
              <a:t>Målning: </a:t>
            </a:r>
            <a:r>
              <a:rPr lang="sv-SE" sz="1200" b="1" i="1" dirty="0">
                <a:solidFill>
                  <a:schemeClr val="bg1"/>
                </a:solidFill>
              </a:rPr>
              <a:t>Det sjuka barnet </a:t>
            </a:r>
            <a:r>
              <a:rPr lang="sv-SE" sz="1200" b="1" dirty="0">
                <a:solidFill>
                  <a:schemeClr val="bg1"/>
                </a:solidFill>
              </a:rPr>
              <a:t>av Edward Munch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D697506-14C0-46CF-9F5D-F1E3103D407D}"/>
              </a:ext>
            </a:extLst>
          </p:cNvPr>
          <p:cNvSpPr txBox="1"/>
          <p:nvPr/>
        </p:nvSpPr>
        <p:spPr>
          <a:xfrm>
            <a:off x="7765576" y="312716"/>
            <a:ext cx="4426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dirty="0">
                <a:solidFill>
                  <a:schemeClr val="bg1"/>
                </a:solidFill>
              </a:rPr>
              <a:t>Viktor Rydbergs mor och syster dör i kolera 1834.</a:t>
            </a:r>
          </a:p>
        </p:txBody>
      </p:sp>
    </p:spTree>
    <p:extLst>
      <p:ext uri="{BB962C8B-B14F-4D97-AF65-F5344CB8AC3E}">
        <p14:creationId xmlns:p14="http://schemas.microsoft.com/office/powerpoint/2010/main" val="890672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kläder, kvinna, tittar, stående&#10;&#10;Automatiskt genererad beskrivning">
            <a:hlinkClick r:id="rId3"/>
            <a:extLst>
              <a:ext uri="{FF2B5EF4-FFF2-40B4-BE49-F238E27FC236}">
                <a16:creationId xmlns:a16="http://schemas.microsoft.com/office/drawing/2014/main" id="{BDF8DD11-B89B-4816-A765-2611DFC564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56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39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749E2C-1FED-4AC5-8A14-3CC65AA7C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9415" y="624110"/>
            <a:ext cx="4585197" cy="4398266"/>
          </a:xfrm>
        </p:spPr>
        <p:txBody>
          <a:bodyPr/>
          <a:lstStyle/>
          <a:p>
            <a:r>
              <a:rPr lang="sv-SE" dirty="0"/>
              <a:t>Viktor Rydberg ackorderas ut som fosterbarn. </a:t>
            </a:r>
          </a:p>
        </p:txBody>
      </p:sp>
      <p:pic>
        <p:nvPicPr>
          <p:cNvPr id="1026" name="Picture 2" descr="Bildresultat för 19th century france lower class&quot;">
            <a:extLst>
              <a:ext uri="{FF2B5EF4-FFF2-40B4-BE49-F238E27FC236}">
                <a16:creationId xmlns:a16="http://schemas.microsoft.com/office/drawing/2014/main" id="{D4722C0D-5847-4A0E-9B6B-7EA4D3B65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54968" cy="761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829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46CB297-C6B6-4D5B-8F52-FDE21FB31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C7FF99E-431D-4656-8B02-2C4D05E7C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2050" name="Picture 2" descr="Bully Football at Eton and the Wall Game">
            <a:extLst>
              <a:ext uri="{FF2B5EF4-FFF2-40B4-BE49-F238E27FC236}">
                <a16:creationId xmlns:a16="http://schemas.microsoft.com/office/drawing/2014/main" id="{1354738D-D975-4FA3-BFBB-2B82331B6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32584" cy="807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EDDB8101-5585-40AD-8A3E-B80431D07394}"/>
              </a:ext>
            </a:extLst>
          </p:cNvPr>
          <p:cNvSpPr txBox="1"/>
          <p:nvPr/>
        </p:nvSpPr>
        <p:spPr>
          <a:xfrm>
            <a:off x="7237863" y="427672"/>
            <a:ext cx="49541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FF0000"/>
                </a:solidFill>
              </a:rPr>
              <a:t>Viktor Rydberg har ekonomiska bekymmer under gymnasietiden och trivs inte på skolan. Pennalism (mobbing, kamratförtryck) var vanligt i skolan på den här tiden.</a:t>
            </a:r>
          </a:p>
        </p:txBody>
      </p:sp>
    </p:spTree>
    <p:extLst>
      <p:ext uri="{BB962C8B-B14F-4D97-AF65-F5344CB8AC3E}">
        <p14:creationId xmlns:p14="http://schemas.microsoft.com/office/powerpoint/2010/main" val="25186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4C62CE-B878-4EFD-A0FC-6158A9733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A6FEC14-2EC4-4ED8-839A-8F8C34CCA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074" name="Picture 2" descr="http://2.bp.blogspot.com/-lEna6fwHvZc/U5LkZ-XIt1I/AAAAAAAAATE/YYi0rZN2zcI/s1600/viktorrydbergenl01warb_0010.jpg">
            <a:extLst>
              <a:ext uri="{FF2B5EF4-FFF2-40B4-BE49-F238E27FC236}">
                <a16:creationId xmlns:a16="http://schemas.microsoft.com/office/drawing/2014/main" id="{2F1D8BA1-7E57-4FF5-9AE0-CC41A2C50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046" y="-1831002"/>
            <a:ext cx="13026683" cy="2130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B171D64E-0DA8-47F8-B7E6-7ADA4DDAC660}"/>
              </a:ext>
            </a:extLst>
          </p:cNvPr>
          <p:cNvSpPr txBox="1"/>
          <p:nvPr/>
        </p:nvSpPr>
        <p:spPr>
          <a:xfrm>
            <a:off x="6891131" y="4375526"/>
            <a:ext cx="4495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chemeClr val="bg1"/>
                </a:solidFill>
              </a:rPr>
              <a:t>”Först vid universitetet i Lund, i en krets av högsinnade och begåvade kamrater, återfann jag mig själv."</a:t>
            </a:r>
          </a:p>
        </p:txBody>
      </p:sp>
    </p:spTree>
    <p:extLst>
      <p:ext uri="{BB962C8B-B14F-4D97-AF65-F5344CB8AC3E}">
        <p14:creationId xmlns:p14="http://schemas.microsoft.com/office/powerpoint/2010/main" val="356211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9D15D4-3014-4472-9940-6444FC85C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2FAE05E-7C9B-4F52-AF3B-265A49741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098" name="Picture 2" descr="Bildresultat för viktor rydberg anders zorn&quot;">
            <a:extLst>
              <a:ext uri="{FF2B5EF4-FFF2-40B4-BE49-F238E27FC236}">
                <a16:creationId xmlns:a16="http://schemas.microsoft.com/office/drawing/2014/main" id="{234954A5-5D38-4BE0-9056-8A172A222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2BD716E1-D7C7-451E-BF44-204196BFE4AD}"/>
              </a:ext>
            </a:extLst>
          </p:cNvPr>
          <p:cNvSpPr txBox="1"/>
          <p:nvPr/>
        </p:nvSpPr>
        <p:spPr>
          <a:xfrm>
            <a:off x="8932827" y="6233890"/>
            <a:ext cx="2928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</a:rPr>
              <a:t>Viktor Rydberg i sin gungstol. Målning av konstnären Anders Zorn.</a:t>
            </a:r>
          </a:p>
        </p:txBody>
      </p:sp>
    </p:spTree>
    <p:extLst>
      <p:ext uri="{BB962C8B-B14F-4D97-AF65-F5344CB8AC3E}">
        <p14:creationId xmlns:p14="http://schemas.microsoft.com/office/powerpoint/2010/main" val="3008714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387D036-06F8-4411-864C-2F0F8C2F4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0087" y="624110"/>
            <a:ext cx="3354525" cy="4424968"/>
          </a:xfrm>
        </p:spPr>
        <p:txBody>
          <a:bodyPr/>
          <a:lstStyle/>
          <a:p>
            <a:r>
              <a:rPr lang="sv-SE" dirty="0"/>
              <a:t>Tomten i svensk folktro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5095BBE-EF77-4EFC-A3D9-7CC67F92E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098" name="Picture 2" descr="https://upload.wikimedia.org/wikipedia/commons/c/cb/Lundby_nissen_1842.jpg">
            <a:extLst>
              <a:ext uri="{FF2B5EF4-FFF2-40B4-BE49-F238E27FC236}">
                <a16:creationId xmlns:a16="http://schemas.microsoft.com/office/drawing/2014/main" id="{18D7EE69-5019-4EF5-920F-D9F55E8CB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2171"/>
            <a:ext cx="8150087" cy="909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810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40C201-5DE0-410A-8F1E-6FE435078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F721D1-5019-45AF-8475-40FAEAFA2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146" name="Picture 2" descr="SF:s filmatisering av dikten ”Tomten” spelades in 1941 och visas, tack och lov, i SVT 1 klockan 17,10 på julaftonskvällen.">
            <a:extLst>
              <a:ext uri="{FF2B5EF4-FFF2-40B4-BE49-F238E27FC236}">
                <a16:creationId xmlns:a16="http://schemas.microsoft.com/office/drawing/2014/main" id="{B052BC51-916F-46C3-AB89-4B9FCFB50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314" cy="835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23794"/>
      </p:ext>
    </p:extLst>
  </p:cSld>
  <p:clrMapOvr>
    <a:masterClrMapping/>
  </p:clrMapOvr>
</p:sld>
</file>

<file path=ppt/theme/theme1.xml><?xml version="1.0" encoding="utf-8"?>
<a:theme xmlns:a="http://schemas.openxmlformats.org/drawingml/2006/main" name="Sling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151</Words>
  <Application>Microsoft Office PowerPoint</Application>
  <PresentationFormat>Bredbild</PresentationFormat>
  <Paragraphs>34</Paragraphs>
  <Slides>30</Slides>
  <Notes>22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30</vt:i4>
      </vt:variant>
    </vt:vector>
  </HeadingPairs>
  <TitlesOfParts>
    <vt:vector size="35" baseType="lpstr">
      <vt:lpstr>Arial</vt:lpstr>
      <vt:lpstr>Calibri</vt:lpstr>
      <vt:lpstr>Century Gothic</vt:lpstr>
      <vt:lpstr>Wingdings 3</vt:lpstr>
      <vt:lpstr>Slinga</vt:lpstr>
      <vt:lpstr>PowerPoint-presentation</vt:lpstr>
      <vt:lpstr>PowerPoint-presentation</vt:lpstr>
      <vt:lpstr>PowerPoint-presentation</vt:lpstr>
      <vt:lpstr>Viktor Rydberg ackorderas ut som fosterbarn. </vt:lpstr>
      <vt:lpstr>PowerPoint-presentation</vt:lpstr>
      <vt:lpstr>PowerPoint-presentation</vt:lpstr>
      <vt:lpstr>PowerPoint-presentation</vt:lpstr>
      <vt:lpstr>Tomten i svensk folktro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Filippa Mannerheim</dc:creator>
  <cp:lastModifiedBy>Filippa Mannerheim</cp:lastModifiedBy>
  <cp:revision>14</cp:revision>
  <dcterms:created xsi:type="dcterms:W3CDTF">2019-12-14T11:29:36Z</dcterms:created>
  <dcterms:modified xsi:type="dcterms:W3CDTF">2019-12-14T21:00:54Z</dcterms:modified>
</cp:coreProperties>
</file>